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326" r:id="rId3"/>
    <p:sldId id="325" r:id="rId4"/>
    <p:sldId id="332" r:id="rId5"/>
    <p:sldId id="258" r:id="rId6"/>
    <p:sldId id="321" r:id="rId7"/>
    <p:sldId id="323" r:id="rId8"/>
    <p:sldId id="324" r:id="rId9"/>
    <p:sldId id="320" r:id="rId10"/>
    <p:sldId id="331" r:id="rId11"/>
  </p:sldIdLst>
  <p:sldSz cx="12192000" cy="6858000"/>
  <p:notesSz cx="6858000" cy="9144000"/>
  <p:embeddedFontLst>
    <p:embeddedFont>
      <p:font typeface="Microsoft JhengHei" panose="020B0604030504040204" pitchFamily="34" charset="-120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F6CF23-0D03-458D-A048-1A30FDF2F2F5}">
  <a:tblStyle styleId="{3AF6CF23-0D03-458D-A048-1A30FDF2F2F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0316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079B7363-D591-67E3-823C-870D0519D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>
            <a:extLst>
              <a:ext uri="{FF2B5EF4-FFF2-40B4-BE49-F238E27FC236}">
                <a16:creationId xmlns:a16="http://schemas.microsoft.com/office/drawing/2014/main" id="{3A4968C5-A919-7889-7442-951C2184AB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>
            <a:extLst>
              <a:ext uri="{FF2B5EF4-FFF2-40B4-BE49-F238E27FC236}">
                <a16:creationId xmlns:a16="http://schemas.microsoft.com/office/drawing/2014/main" id="{300387E3-E0F5-5810-7D65-F101AE0CA3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689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內容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圖片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mail.im.tku.edu.tw/~myday/" TargetMode="External"/><Relationship Id="rId10" Type="http://schemas.openxmlformats.org/officeDocument/2006/relationships/image" Target="../media/image6.jp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mail.im.tku.edu.tw/~myday/" TargetMode="External"/><Relationship Id="rId10" Type="http://schemas.openxmlformats.org/officeDocument/2006/relationships/image" Target="../media/image6.jp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/>
        </p:nvSpPr>
        <p:spPr>
          <a:xfrm>
            <a:off x="220504" y="30780"/>
            <a:ext cx="12028211" cy="1379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Smart City Large Language Model Agent System</a:t>
            </a:r>
            <a:br>
              <a:rPr lang="en-US" sz="3600" b="1" i="0" u="none" strike="noStrike" cap="none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sz="3600" b="1" i="0" u="none" strike="noStrike" cap="none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sz="3600" b="1" i="0" u="none" strike="noStrike" cap="none" dirty="0" err="1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智慧城市大型語言模型代理人系統</a:t>
            </a:r>
            <a:r>
              <a:rPr lang="en-US" sz="3600" b="1" i="0" u="none" strike="noStrike" cap="none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3600" b="1" i="0" u="none" strike="noStrike" cap="none" dirty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6733" y="203200"/>
            <a:ext cx="1103667" cy="103426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593638" y="5276976"/>
            <a:ext cx="11218000" cy="1247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National Taipei University</a:t>
            </a:r>
            <a:endParaRPr sz="2400" b="1" i="0" u="sng" strike="noStrike" cap="none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5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sng" strike="noStrike" cap="none" dirty="0" err="1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/>
              </a:rPr>
              <a:t>國立臺北大學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 </a:t>
            </a:r>
            <a:endParaRPr sz="24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4021809" y="6488784"/>
            <a:ext cx="4148400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2024-11-</a:t>
            </a:r>
            <a:r>
              <a:rPr lang="en-US" sz="1600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11358800" y="6470161"/>
            <a:ext cx="731600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fontScale="85000" lnSpcReduction="2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6">
            <a:alphaModFix/>
          </a:blip>
          <a:srcRect t="16377" b="11725"/>
          <a:stretch/>
        </p:blipFill>
        <p:spPr>
          <a:xfrm>
            <a:off x="101600" y="182851"/>
            <a:ext cx="1322267" cy="107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 descr="http://mail.tku.edu.tw/myday/images/Myday_Photo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47866" y="2286692"/>
            <a:ext cx="1495195" cy="18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1700658" y="4137904"/>
            <a:ext cx="2389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戴敏育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資管所教授</a:t>
            </a:r>
            <a:endParaRPr sz="20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3813038" y="4157421"/>
            <a:ext cx="2389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盧信廷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研究助理</a:t>
            </a:r>
            <a:endParaRPr sz="20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5925418" y="4157437"/>
            <a:ext cx="2389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籃勗祐</a:t>
            </a:r>
            <a:endParaRPr sz="20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研究助理</a:t>
            </a:r>
            <a:endParaRPr sz="20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3" name="Google Shape;103;p14"/>
          <p:cNvPicPr preferRelativeResize="0"/>
          <p:nvPr/>
        </p:nvPicPr>
        <p:blipFill rotWithShape="1">
          <a:blip r:embed="rId8">
            <a:alphaModFix/>
          </a:blip>
          <a:srcRect t="4635"/>
          <a:stretch/>
        </p:blipFill>
        <p:spPr>
          <a:xfrm>
            <a:off x="4229181" y="2286692"/>
            <a:ext cx="1533902" cy="18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 descr="一張含有 人員, 人的臉孔, 脖子, 下巴 的圖片&#10;&#10;自動產生的描述"/>
          <p:cNvPicPr preferRelativeResize="0"/>
          <p:nvPr/>
        </p:nvPicPr>
        <p:blipFill rotWithShape="1">
          <a:blip r:embed="rId9">
            <a:alphaModFix/>
          </a:blip>
          <a:srcRect t="-801"/>
          <a:stretch/>
        </p:blipFill>
        <p:spPr>
          <a:xfrm>
            <a:off x="6349203" y="2286692"/>
            <a:ext cx="1533902" cy="18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FB02A66-22D4-4A74-B29A-3FEB7AD43C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7348"/>
          <a:stretch/>
        </p:blipFill>
        <p:spPr>
          <a:xfrm>
            <a:off x="8469226" y="2286691"/>
            <a:ext cx="1444515" cy="1851201"/>
          </a:xfrm>
          <a:prstGeom prst="rect">
            <a:avLst/>
          </a:prstGeom>
        </p:spPr>
      </p:pic>
      <p:sp>
        <p:nvSpPr>
          <p:cNvPr id="17" name="Google Shape;100;p14">
            <a:extLst>
              <a:ext uri="{FF2B5EF4-FFF2-40B4-BE49-F238E27FC236}">
                <a16:creationId xmlns:a16="http://schemas.microsoft.com/office/drawing/2014/main" id="{F677EACE-11B9-4D9A-8FBC-EEA4B3FB3179}"/>
              </a:ext>
            </a:extLst>
          </p:cNvPr>
          <p:cNvSpPr txBox="1"/>
          <p:nvPr/>
        </p:nvSpPr>
        <p:spPr>
          <a:xfrm>
            <a:off x="8037798" y="4150084"/>
            <a:ext cx="2389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陳柏臻</a:t>
            </a:r>
            <a:endParaRPr lang="en-US" altLang="zh-TW" sz="20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研究助理</a:t>
            </a:r>
            <a:endParaRPr sz="20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5430A4EF-EBC2-A347-DDAA-8A996A267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>
            <a:extLst>
              <a:ext uri="{FF2B5EF4-FFF2-40B4-BE49-F238E27FC236}">
                <a16:creationId xmlns:a16="http://schemas.microsoft.com/office/drawing/2014/main" id="{3CD2EBE9-98B7-7312-3B45-57544A1C4A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6733" y="203200"/>
            <a:ext cx="1103667" cy="103426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>
            <a:extLst>
              <a:ext uri="{FF2B5EF4-FFF2-40B4-BE49-F238E27FC236}">
                <a16:creationId xmlns:a16="http://schemas.microsoft.com/office/drawing/2014/main" id="{169D0BDA-CD9C-D5B1-E62C-4F1F16E45666}"/>
              </a:ext>
            </a:extLst>
          </p:cNvPr>
          <p:cNvSpPr txBox="1"/>
          <p:nvPr/>
        </p:nvSpPr>
        <p:spPr>
          <a:xfrm>
            <a:off x="487000" y="5527117"/>
            <a:ext cx="11218000" cy="1247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National Taipei University</a:t>
            </a:r>
            <a:endParaRPr sz="2400" b="1" i="0" u="sng" strike="noStrike" cap="none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5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sng" strike="noStrike" cap="none" dirty="0" err="1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/>
              </a:rPr>
              <a:t>國立臺北大學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 </a:t>
            </a:r>
            <a:endParaRPr sz="24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8" name="Google Shape;98;p14">
            <a:extLst>
              <a:ext uri="{FF2B5EF4-FFF2-40B4-BE49-F238E27FC236}">
                <a16:creationId xmlns:a16="http://schemas.microsoft.com/office/drawing/2014/main" id="{6C52CD28-38EA-FE9D-6A09-22C94334AEDE}"/>
              </a:ext>
            </a:extLst>
          </p:cNvPr>
          <p:cNvSpPr txBox="1"/>
          <p:nvPr/>
        </p:nvSpPr>
        <p:spPr>
          <a:xfrm>
            <a:off x="4021809" y="6488784"/>
            <a:ext cx="4148400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2024-11-</a:t>
            </a:r>
            <a:r>
              <a:rPr lang="en-US" sz="1600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D5570F93-BC9C-C7B8-6723-924CC969CBE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58800" y="6470161"/>
            <a:ext cx="731600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fontScale="85000" lnSpcReduction="2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02" name="Google Shape;102;p14">
            <a:extLst>
              <a:ext uri="{FF2B5EF4-FFF2-40B4-BE49-F238E27FC236}">
                <a16:creationId xmlns:a16="http://schemas.microsoft.com/office/drawing/2014/main" id="{0954FD78-11C9-6C66-DEDC-B229AFB206C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6377" b="11725"/>
          <a:stretch/>
        </p:blipFill>
        <p:spPr>
          <a:xfrm>
            <a:off x="101600" y="182851"/>
            <a:ext cx="1322267" cy="107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 descr="http://mail.tku.edu.tw/myday/images/Myday_Photo.jpg">
            <a:extLst>
              <a:ext uri="{FF2B5EF4-FFF2-40B4-BE49-F238E27FC236}">
                <a16:creationId xmlns:a16="http://schemas.microsoft.com/office/drawing/2014/main" id="{71FDAC1B-6067-46DA-45D5-EE6C7F3C6F0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99835" y="2760708"/>
            <a:ext cx="1495195" cy="18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>
            <a:extLst>
              <a:ext uri="{FF2B5EF4-FFF2-40B4-BE49-F238E27FC236}">
                <a16:creationId xmlns:a16="http://schemas.microsoft.com/office/drawing/2014/main" id="{947125C9-91B3-34BB-CFFC-DBC6A1A58A8F}"/>
              </a:ext>
            </a:extLst>
          </p:cNvPr>
          <p:cNvSpPr txBox="1"/>
          <p:nvPr/>
        </p:nvSpPr>
        <p:spPr>
          <a:xfrm>
            <a:off x="1752627" y="4611920"/>
            <a:ext cx="2389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戴敏育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資管所教授</a:t>
            </a:r>
            <a:endParaRPr sz="20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9" name="Google Shape;99;p14">
            <a:extLst>
              <a:ext uri="{FF2B5EF4-FFF2-40B4-BE49-F238E27FC236}">
                <a16:creationId xmlns:a16="http://schemas.microsoft.com/office/drawing/2014/main" id="{09C40570-BB7C-F588-46EA-24713108481B}"/>
              </a:ext>
            </a:extLst>
          </p:cNvPr>
          <p:cNvSpPr txBox="1"/>
          <p:nvPr/>
        </p:nvSpPr>
        <p:spPr>
          <a:xfrm>
            <a:off x="3865007" y="4631437"/>
            <a:ext cx="2389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盧信廷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研究助理</a:t>
            </a:r>
            <a:endParaRPr sz="20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881A9C49-C805-3D1D-4E5B-DED83B071CE8}"/>
              </a:ext>
            </a:extLst>
          </p:cNvPr>
          <p:cNvSpPr txBox="1"/>
          <p:nvPr/>
        </p:nvSpPr>
        <p:spPr>
          <a:xfrm>
            <a:off x="5977387" y="4631453"/>
            <a:ext cx="2389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籃勗祐</a:t>
            </a:r>
            <a:endParaRPr sz="20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研究助理</a:t>
            </a:r>
            <a:endParaRPr sz="20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3" name="Google Shape;103;p14">
            <a:extLst>
              <a:ext uri="{FF2B5EF4-FFF2-40B4-BE49-F238E27FC236}">
                <a16:creationId xmlns:a16="http://schemas.microsoft.com/office/drawing/2014/main" id="{29DDD6F8-F411-D305-8FD1-116198EC3B0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4635"/>
          <a:stretch/>
        </p:blipFill>
        <p:spPr>
          <a:xfrm>
            <a:off x="4281150" y="2760708"/>
            <a:ext cx="1533902" cy="18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 descr="一張含有 人員, 人的臉孔, 脖子, 下巴 的圖片&#10;&#10;自動產生的描述">
            <a:extLst>
              <a:ext uri="{FF2B5EF4-FFF2-40B4-BE49-F238E27FC236}">
                <a16:creationId xmlns:a16="http://schemas.microsoft.com/office/drawing/2014/main" id="{A1D280EA-7C5F-301F-CCC1-D466F69EBF0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-801"/>
          <a:stretch/>
        </p:blipFill>
        <p:spPr>
          <a:xfrm>
            <a:off x="6401172" y="2760708"/>
            <a:ext cx="1533902" cy="18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61BB6B5-2D6E-DC33-33FB-62743DFF267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7348"/>
          <a:stretch/>
        </p:blipFill>
        <p:spPr>
          <a:xfrm>
            <a:off x="8521195" y="2760707"/>
            <a:ext cx="1444515" cy="1851201"/>
          </a:xfrm>
          <a:prstGeom prst="rect">
            <a:avLst/>
          </a:prstGeom>
        </p:spPr>
      </p:pic>
      <p:sp>
        <p:nvSpPr>
          <p:cNvPr id="17" name="Google Shape;100;p14">
            <a:extLst>
              <a:ext uri="{FF2B5EF4-FFF2-40B4-BE49-F238E27FC236}">
                <a16:creationId xmlns:a16="http://schemas.microsoft.com/office/drawing/2014/main" id="{4515F1F0-040D-5711-3D13-82812DCA5E02}"/>
              </a:ext>
            </a:extLst>
          </p:cNvPr>
          <p:cNvSpPr txBox="1"/>
          <p:nvPr/>
        </p:nvSpPr>
        <p:spPr>
          <a:xfrm>
            <a:off x="8089767" y="4624100"/>
            <a:ext cx="2389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altLang="en-US" sz="20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陳柏臻</a:t>
            </a:r>
            <a:endParaRPr lang="en-US" altLang="zh-TW" sz="20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研究助理</a:t>
            </a:r>
            <a:endParaRPr sz="2000" b="1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Google Shape;565;p72">
            <a:extLst>
              <a:ext uri="{FF2B5EF4-FFF2-40B4-BE49-F238E27FC236}">
                <a16:creationId xmlns:a16="http://schemas.microsoft.com/office/drawing/2014/main" id="{4A5F509D-9CF7-8C48-18D7-759487B8E785}"/>
              </a:ext>
            </a:extLst>
          </p:cNvPr>
          <p:cNvSpPr/>
          <p:nvPr/>
        </p:nvSpPr>
        <p:spPr>
          <a:xfrm>
            <a:off x="4746656" y="1650547"/>
            <a:ext cx="2421467" cy="371235"/>
          </a:xfrm>
          <a:prstGeom prst="roundRect">
            <a:avLst>
              <a:gd name="adj" fmla="val 9334"/>
            </a:avLst>
          </a:prstGeom>
          <a:solidFill>
            <a:srgbClr val="FFC000"/>
          </a:solidFill>
          <a:ln w="190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Calibri"/>
              <a:buNone/>
            </a:pPr>
            <a:r>
              <a:rPr lang="en-US" sz="2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Q &amp; A</a:t>
            </a:r>
            <a:endParaRPr sz="24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93;p14">
            <a:extLst>
              <a:ext uri="{FF2B5EF4-FFF2-40B4-BE49-F238E27FC236}">
                <a16:creationId xmlns:a16="http://schemas.microsoft.com/office/drawing/2014/main" id="{B422C867-4382-CD5F-BCE1-997FF3921B1C}"/>
              </a:ext>
            </a:extLst>
          </p:cNvPr>
          <p:cNvSpPr txBox="1"/>
          <p:nvPr/>
        </p:nvSpPr>
        <p:spPr>
          <a:xfrm>
            <a:off x="220504" y="30780"/>
            <a:ext cx="12028211" cy="1379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Smart City Large Language Model Agent System</a:t>
            </a:r>
            <a:br>
              <a:rPr lang="en-US" sz="3600" b="1" i="0" u="none" strike="noStrike" cap="none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sz="3600" b="1" i="0" u="none" strike="noStrike" cap="none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sz="3600" b="1" i="0" u="none" strike="noStrike" cap="none" dirty="0" err="1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智慧城市大型語言模型代理人系統</a:t>
            </a:r>
            <a:r>
              <a:rPr lang="en-US" sz="3600" b="1" i="0" u="none" strike="noStrike" cap="none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3600" b="1" i="0" u="none" strike="noStrike" cap="none" dirty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703252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B5C41AB-4460-B291-AD69-33409B6DF0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5" name="Google Shape;140;p19">
            <a:extLst>
              <a:ext uri="{FF2B5EF4-FFF2-40B4-BE49-F238E27FC236}">
                <a16:creationId xmlns:a16="http://schemas.microsoft.com/office/drawing/2014/main" id="{E37DE4D7-74EE-05FE-A725-D56100A20983}"/>
              </a:ext>
            </a:extLst>
          </p:cNvPr>
          <p:cNvSpPr txBox="1"/>
          <p:nvPr/>
        </p:nvSpPr>
        <p:spPr>
          <a:xfrm>
            <a:off x="1955967" y="273067"/>
            <a:ext cx="8337200" cy="110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50"/>
              <a:buFont typeface="Arial"/>
              <a:buNone/>
            </a:pPr>
            <a:r>
              <a:rPr lang="zh-TW" altLang="en-US" sz="3200" b="1" i="0" u="none" strike="noStrike" cap="none" dirty="0">
                <a:solidFill>
                  <a:srgbClr val="4472C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智慧城市大型</a:t>
            </a:r>
            <a:r>
              <a:rPr lang="zh-TW" altLang="en-US" sz="3200" b="1" i="0" u="none" strike="noStrike" cap="none">
                <a:solidFill>
                  <a:srgbClr val="4472C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語言模型代理人系統</a:t>
            </a:r>
            <a:br>
              <a:rPr lang="en-US" altLang="zh-TW" sz="3200" b="1" i="0" u="none" strike="noStrike" cap="none" dirty="0">
                <a:solidFill>
                  <a:srgbClr val="4472C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3200" b="1" i="0" u="none" strike="noStrike" cap="none" dirty="0">
                <a:solidFill>
                  <a:srgbClr val="4472C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</a:t>
            </a:r>
            <a:r>
              <a:rPr lang="zh-TW" altLang="en-US" sz="3200" b="1" dirty="0">
                <a:solidFill>
                  <a:srgbClr val="4472C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架構圖</a:t>
            </a:r>
            <a:endParaRPr lang="en-US" altLang="zh-TW" sz="3200" b="1" i="0" u="none" strike="noStrike" cap="none" dirty="0">
              <a:solidFill>
                <a:srgbClr val="4472C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5992CFC-6589-8B55-1CD8-EFF15E8AF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867" y="1322509"/>
            <a:ext cx="9662864" cy="5433891"/>
          </a:xfrm>
          <a:prstGeom prst="rect">
            <a:avLst/>
          </a:prstGeom>
        </p:spPr>
      </p:pic>
      <p:pic>
        <p:nvPicPr>
          <p:cNvPr id="2" name="Google Shape;102;p14">
            <a:extLst>
              <a:ext uri="{FF2B5EF4-FFF2-40B4-BE49-F238E27FC236}">
                <a16:creationId xmlns:a16="http://schemas.microsoft.com/office/drawing/2014/main" id="{CDC6CB84-6A82-E9A7-14A2-684B50C732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377" b="11725"/>
          <a:stretch/>
        </p:blipFill>
        <p:spPr>
          <a:xfrm>
            <a:off x="101600" y="182851"/>
            <a:ext cx="1322267" cy="107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1;p15">
            <a:extLst>
              <a:ext uri="{FF2B5EF4-FFF2-40B4-BE49-F238E27FC236}">
                <a16:creationId xmlns:a16="http://schemas.microsoft.com/office/drawing/2014/main" id="{3D6A1D2F-C39F-0508-FC05-4F3B82046B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6733" y="101600"/>
            <a:ext cx="1103667" cy="1034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331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2A3C54-FC58-4791-B5BA-78C712ADAE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10" name="Google Shape;488;p64">
            <a:extLst>
              <a:ext uri="{FF2B5EF4-FFF2-40B4-BE49-F238E27FC236}">
                <a16:creationId xmlns:a16="http://schemas.microsoft.com/office/drawing/2014/main" id="{A2FCB249-1F2B-C841-397C-A46E2B04E8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1557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707"/>
              <a:buNone/>
            </a:pPr>
            <a:r>
              <a:rPr lang="zh-TW" altLang="en-US" sz="3600" b="1" dirty="0">
                <a:solidFill>
                  <a:schemeClr val="accent1"/>
                </a:solidFill>
              </a:rPr>
              <a:t>智慧城市大型語言模型代理人系統實作圖片</a:t>
            </a:r>
          </a:p>
        </p:txBody>
      </p:sp>
      <p:pic>
        <p:nvPicPr>
          <p:cNvPr id="2" name="Google Shape;102;p14">
            <a:extLst>
              <a:ext uri="{FF2B5EF4-FFF2-40B4-BE49-F238E27FC236}">
                <a16:creationId xmlns:a16="http://schemas.microsoft.com/office/drawing/2014/main" id="{F23EEDA7-347A-8438-50D5-BB25AF7F70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6377" b="11725"/>
          <a:stretch/>
        </p:blipFill>
        <p:spPr>
          <a:xfrm>
            <a:off x="101600" y="182851"/>
            <a:ext cx="1322267" cy="107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1;p15">
            <a:extLst>
              <a:ext uri="{FF2B5EF4-FFF2-40B4-BE49-F238E27FC236}">
                <a16:creationId xmlns:a16="http://schemas.microsoft.com/office/drawing/2014/main" id="{F90F5D72-74EF-B507-8248-B9C2979CCD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6733" y="101600"/>
            <a:ext cx="1103667" cy="10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8E1454A-3996-9D65-9FFA-6393EFFC1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042" y="900045"/>
            <a:ext cx="3248357" cy="59579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E88ECAD-8E51-BCFA-686B-4B94166D9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4" b="10465"/>
          <a:stretch/>
        </p:blipFill>
        <p:spPr bwMode="auto">
          <a:xfrm>
            <a:off x="4698605" y="1441450"/>
            <a:ext cx="2899229" cy="488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343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2A3C54-FC58-4791-B5BA-78C712ADAE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10" name="Google Shape;488;p64">
            <a:extLst>
              <a:ext uri="{FF2B5EF4-FFF2-40B4-BE49-F238E27FC236}">
                <a16:creationId xmlns:a16="http://schemas.microsoft.com/office/drawing/2014/main" id="{A2FCB249-1F2B-C841-397C-A46E2B04E8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1557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707"/>
              <a:buNone/>
            </a:pPr>
            <a:r>
              <a:rPr lang="zh-TW" altLang="en-US" sz="3600" b="1" dirty="0">
                <a:solidFill>
                  <a:schemeClr val="accent1"/>
                </a:solidFill>
              </a:rPr>
              <a:t>智慧城市大型語言模型代理人系統實作影片</a:t>
            </a:r>
          </a:p>
        </p:txBody>
      </p:sp>
      <p:pic>
        <p:nvPicPr>
          <p:cNvPr id="2" name="Google Shape;102;p14">
            <a:extLst>
              <a:ext uri="{FF2B5EF4-FFF2-40B4-BE49-F238E27FC236}">
                <a16:creationId xmlns:a16="http://schemas.microsoft.com/office/drawing/2014/main" id="{F23EEDA7-347A-8438-50D5-BB25AF7F70E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377" b="11725"/>
          <a:stretch/>
        </p:blipFill>
        <p:spPr>
          <a:xfrm>
            <a:off x="101600" y="182851"/>
            <a:ext cx="1322267" cy="107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1;p15">
            <a:extLst>
              <a:ext uri="{FF2B5EF4-FFF2-40B4-BE49-F238E27FC236}">
                <a16:creationId xmlns:a16="http://schemas.microsoft.com/office/drawing/2014/main" id="{F90F5D72-74EF-B507-8248-B9C2979CCD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86733" y="101600"/>
            <a:ext cx="1103667" cy="10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8E1454A-3996-9D65-9FFA-6393EFFC1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4042" y="900045"/>
            <a:ext cx="3248357" cy="5957955"/>
          </a:xfrm>
          <a:prstGeom prst="rect">
            <a:avLst/>
          </a:prstGeom>
        </p:spPr>
      </p:pic>
      <p:pic>
        <p:nvPicPr>
          <p:cNvPr id="7" name="752567803.302200">
            <a:hlinkClick r:id="" action="ppaction://media"/>
            <a:extLst>
              <a:ext uri="{FF2B5EF4-FFF2-40B4-BE49-F238E27FC236}">
                <a16:creationId xmlns:a16="http://schemas.microsoft.com/office/drawing/2014/main" id="{1A49CADE-B825-D2C2-60C9-8D9EC7194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810" t="7359" r="480" b="4536"/>
          <a:stretch/>
        </p:blipFill>
        <p:spPr>
          <a:xfrm>
            <a:off x="4705350" y="1393169"/>
            <a:ext cx="2889250" cy="50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0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19" name="Google Shape;119;p16"/>
          <p:cNvSpPr txBox="1"/>
          <p:nvPr/>
        </p:nvSpPr>
        <p:spPr>
          <a:xfrm>
            <a:off x="465529" y="2551857"/>
            <a:ext cx="1126094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zh-TW" altLang="en-US" sz="5400" b="1" i="0" u="none" strike="noStrike" cap="none" dirty="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智慧城市大型語言模型代理人系統</a:t>
            </a:r>
            <a:endParaRPr lang="en-US" altLang="zh-TW" sz="5400" b="1" i="0" u="none" strike="noStrike" cap="none" dirty="0">
              <a:solidFill>
                <a:schemeClr val="accen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zh-TW" altLang="en-US" sz="5400" b="1" i="0" u="none" strike="noStrike" cap="none" dirty="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附件</a:t>
            </a:r>
            <a:endParaRPr sz="5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02;p14">
            <a:extLst>
              <a:ext uri="{FF2B5EF4-FFF2-40B4-BE49-F238E27FC236}">
                <a16:creationId xmlns:a16="http://schemas.microsoft.com/office/drawing/2014/main" id="{4D1C2DDC-6CCD-C2A1-32B1-B0FDC9DB94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377" b="11725"/>
          <a:stretch/>
        </p:blipFill>
        <p:spPr>
          <a:xfrm>
            <a:off x="101600" y="182851"/>
            <a:ext cx="1322267" cy="107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1;p15">
            <a:extLst>
              <a:ext uri="{FF2B5EF4-FFF2-40B4-BE49-F238E27FC236}">
                <a16:creationId xmlns:a16="http://schemas.microsoft.com/office/drawing/2014/main" id="{1F2DC6EC-6110-966A-3D60-F955BA1A6B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6733" y="101600"/>
            <a:ext cx="1103667" cy="1034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E439556-D020-B455-B180-A52FDF423C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7" name="Google Shape;140;p19">
            <a:extLst>
              <a:ext uri="{FF2B5EF4-FFF2-40B4-BE49-F238E27FC236}">
                <a16:creationId xmlns:a16="http://schemas.microsoft.com/office/drawing/2014/main" id="{695FEC14-F05A-283B-BF38-D088C076A3D0}"/>
              </a:ext>
            </a:extLst>
          </p:cNvPr>
          <p:cNvSpPr txBox="1"/>
          <p:nvPr/>
        </p:nvSpPr>
        <p:spPr>
          <a:xfrm>
            <a:off x="1927400" y="412593"/>
            <a:ext cx="8337200" cy="61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50"/>
              <a:buFont typeface="Arial"/>
              <a:buNone/>
            </a:pPr>
            <a:r>
              <a:rPr lang="zh-TW" altLang="en-US" sz="3200" b="1" i="0" u="none" strike="noStrike" cap="none" dirty="0">
                <a:solidFill>
                  <a:srgbClr val="4472C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智慧城市大型語言模型代理人系統載體</a:t>
            </a:r>
            <a:r>
              <a:rPr lang="en-US" altLang="zh-TW" sz="3200" b="1" i="0" u="none" strike="noStrike" cap="none" dirty="0">
                <a:solidFill>
                  <a:srgbClr val="4472C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-Line</a:t>
            </a:r>
            <a:endParaRPr sz="3200" b="1" i="0" u="none" strike="noStrike" cap="none" dirty="0">
              <a:solidFill>
                <a:srgbClr val="4472C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3927A705-A9EC-FE28-8396-FB01015E3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94" y="1472119"/>
            <a:ext cx="5771679" cy="455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A81EE69-6216-DF76-7FFF-9075043DD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27" y="1472119"/>
            <a:ext cx="5743359" cy="455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25449FA-161E-09F2-CDD3-C4E55375F764}"/>
              </a:ext>
            </a:extLst>
          </p:cNvPr>
          <p:cNvSpPr txBox="1"/>
          <p:nvPr/>
        </p:nvSpPr>
        <p:spPr>
          <a:xfrm>
            <a:off x="7499039" y="6063734"/>
            <a:ext cx="60970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i="0" dirty="0">
                <a:effectLst/>
                <a:latin typeface="gg sans"/>
              </a:rPr>
              <a:t>資料來源：</a:t>
            </a:r>
            <a:r>
              <a:rPr lang="en-US" altLang="zh-TW" b="0" i="0" dirty="0">
                <a:effectLst/>
                <a:latin typeface="gg sans"/>
              </a:rPr>
              <a:t>112</a:t>
            </a:r>
            <a:r>
              <a:rPr lang="zh-TW" altLang="en-US" b="0" i="0" dirty="0">
                <a:effectLst/>
                <a:latin typeface="gg sans"/>
              </a:rPr>
              <a:t>年通訊傳播市場報告</a:t>
            </a:r>
            <a:r>
              <a:rPr lang="en-US" altLang="zh-TW" b="0" i="0" dirty="0">
                <a:effectLst/>
                <a:latin typeface="gg sans"/>
              </a:rPr>
              <a:t>(p.138)</a:t>
            </a:r>
            <a:endParaRPr lang="zh-TW" altLang="en-US" dirty="0"/>
          </a:p>
        </p:txBody>
      </p:sp>
      <p:pic>
        <p:nvPicPr>
          <p:cNvPr id="2" name="Google Shape;102;p14">
            <a:extLst>
              <a:ext uri="{FF2B5EF4-FFF2-40B4-BE49-F238E27FC236}">
                <a16:creationId xmlns:a16="http://schemas.microsoft.com/office/drawing/2014/main" id="{C1BDE162-C0A8-561A-598F-7A734DE5EA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377" b="11725"/>
          <a:stretch/>
        </p:blipFill>
        <p:spPr>
          <a:xfrm>
            <a:off x="101600" y="182851"/>
            <a:ext cx="1322267" cy="107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1;p15">
            <a:extLst>
              <a:ext uri="{FF2B5EF4-FFF2-40B4-BE49-F238E27FC236}">
                <a16:creationId xmlns:a16="http://schemas.microsoft.com/office/drawing/2014/main" id="{EFE68FE6-127B-4C66-FF1D-A4E95726ABD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86733" y="101600"/>
            <a:ext cx="1103667" cy="1034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140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A91264F-4BF9-DA60-566B-F70F2FC70F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5" name="Google Shape;488;p64">
            <a:extLst>
              <a:ext uri="{FF2B5EF4-FFF2-40B4-BE49-F238E27FC236}">
                <a16:creationId xmlns:a16="http://schemas.microsoft.com/office/drawing/2014/main" id="{F8AEA819-98BB-198F-2CFE-5612EE3ABD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9600" y="202328"/>
            <a:ext cx="1117315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707"/>
              <a:buNone/>
            </a:pPr>
            <a:r>
              <a:rPr lang="zh-TW" altLang="en-US" sz="3000" b="1" dirty="0">
                <a:solidFill>
                  <a:schemeClr val="accent1"/>
                </a:solidFill>
              </a:rPr>
              <a:t>智慧城市大型語言模型代理人系統選用模型</a:t>
            </a:r>
            <a:r>
              <a:rPr lang="en-US" altLang="zh-TW" sz="3000" b="1" dirty="0">
                <a:solidFill>
                  <a:schemeClr val="accent1"/>
                </a:solidFill>
              </a:rPr>
              <a:t>-Llama 3.2: 3b</a:t>
            </a:r>
            <a:endParaRPr lang="zh-TW" altLang="en-US" sz="3000" b="1" dirty="0">
              <a:solidFill>
                <a:schemeClr val="accent1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564A632-7826-6147-70A9-3D36D8F21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631" y="879177"/>
            <a:ext cx="5904465" cy="536008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E03F745-7053-07B7-3EB6-0810181E4C19}"/>
              </a:ext>
            </a:extLst>
          </p:cNvPr>
          <p:cNvSpPr txBox="1"/>
          <p:nvPr/>
        </p:nvSpPr>
        <p:spPr>
          <a:xfrm>
            <a:off x="415600" y="6480023"/>
            <a:ext cx="1136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err="1">
                <a:solidFill>
                  <a:schemeClr val="tx2"/>
                </a:solidFill>
              </a:rPr>
              <a:t>Source:https</a:t>
            </a:r>
            <a:r>
              <a:rPr lang="en-US" altLang="zh-TW" dirty="0">
                <a:solidFill>
                  <a:schemeClr val="tx2"/>
                </a:solidFill>
              </a:rPr>
              <a:t>://huggingface.co/meta-llama/Llama-3.2-3B</a:t>
            </a:r>
            <a:endParaRPr lang="zh-TW" altLang="en-US" dirty="0">
              <a:solidFill>
                <a:schemeClr val="tx2"/>
              </a:solidFill>
            </a:endParaRPr>
          </a:p>
        </p:txBody>
      </p:sp>
      <p:pic>
        <p:nvPicPr>
          <p:cNvPr id="2" name="Google Shape;102;p14">
            <a:extLst>
              <a:ext uri="{FF2B5EF4-FFF2-40B4-BE49-F238E27FC236}">
                <a16:creationId xmlns:a16="http://schemas.microsoft.com/office/drawing/2014/main" id="{5E0C0AFD-82B9-907F-C222-77328E6C46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377" b="11725"/>
          <a:stretch/>
        </p:blipFill>
        <p:spPr>
          <a:xfrm>
            <a:off x="101600" y="182851"/>
            <a:ext cx="1322267" cy="107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1;p15">
            <a:extLst>
              <a:ext uri="{FF2B5EF4-FFF2-40B4-BE49-F238E27FC236}">
                <a16:creationId xmlns:a16="http://schemas.microsoft.com/office/drawing/2014/main" id="{CA22D28D-E026-7520-103E-9222952B9C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6733" y="101600"/>
            <a:ext cx="1103667" cy="1034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648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03515C-8353-9B7C-DA1D-83C33DC86C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5" name="Google Shape;488;p64">
            <a:extLst>
              <a:ext uri="{FF2B5EF4-FFF2-40B4-BE49-F238E27FC236}">
                <a16:creationId xmlns:a16="http://schemas.microsoft.com/office/drawing/2014/main" id="{46283101-EDF7-EEB1-1897-48A3741DDB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1557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707"/>
              <a:buNone/>
            </a:pPr>
            <a:r>
              <a:rPr lang="zh-TW" altLang="en-US" sz="2800" b="1" dirty="0">
                <a:solidFill>
                  <a:schemeClr val="accent1"/>
                </a:solidFill>
              </a:rPr>
              <a:t>智慧城市大型語言模型代理人系統</a:t>
            </a:r>
            <a:br>
              <a:rPr lang="en-US" altLang="zh-TW" sz="2800" b="1" dirty="0">
                <a:solidFill>
                  <a:schemeClr val="accent1"/>
                </a:solidFill>
              </a:rPr>
            </a:br>
            <a:r>
              <a:rPr lang="en-US" altLang="zh-TW" sz="2800" b="1" dirty="0">
                <a:solidFill>
                  <a:schemeClr val="accent1"/>
                </a:solidFill>
              </a:rPr>
              <a:t>RAG</a:t>
            </a:r>
            <a:r>
              <a:rPr lang="zh-TW" altLang="en-US" sz="2800" b="1" dirty="0">
                <a:solidFill>
                  <a:schemeClr val="accent1"/>
                </a:solidFill>
              </a:rPr>
              <a:t> </a:t>
            </a:r>
            <a:r>
              <a:rPr lang="en-US" altLang="zh-TW" sz="2800" b="1" dirty="0">
                <a:solidFill>
                  <a:schemeClr val="accent1"/>
                </a:solidFill>
              </a:rPr>
              <a:t>MTEB</a:t>
            </a:r>
            <a:r>
              <a:rPr lang="zh-TW" altLang="en-US" sz="2800" b="1" dirty="0">
                <a:solidFill>
                  <a:schemeClr val="accent1"/>
                </a:solidFill>
              </a:rPr>
              <a:t> </a:t>
            </a:r>
            <a:r>
              <a:rPr lang="en-US" altLang="zh-TW" sz="2800" b="1" dirty="0">
                <a:solidFill>
                  <a:schemeClr val="accent1"/>
                </a:solidFill>
              </a:rPr>
              <a:t>Leaderboard</a:t>
            </a:r>
            <a:endParaRPr lang="zh-TW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EF32960-B7E1-004E-2E4C-CC4BECB52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9" y="1251542"/>
            <a:ext cx="10880361" cy="523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5E316E1-20D4-9881-0FCD-72C76494C31E}"/>
              </a:ext>
            </a:extLst>
          </p:cNvPr>
          <p:cNvSpPr txBox="1"/>
          <p:nvPr/>
        </p:nvSpPr>
        <p:spPr>
          <a:xfrm>
            <a:off x="415600" y="6480023"/>
            <a:ext cx="1136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err="1">
                <a:solidFill>
                  <a:schemeClr val="tx2"/>
                </a:solidFill>
              </a:rPr>
              <a:t>Source:https</a:t>
            </a:r>
            <a:r>
              <a:rPr lang="en-US" altLang="zh-TW" dirty="0">
                <a:solidFill>
                  <a:schemeClr val="tx2"/>
                </a:solidFill>
              </a:rPr>
              <a:t>://huggingface.co/spaces/</a:t>
            </a:r>
            <a:r>
              <a:rPr lang="en-US" altLang="zh-TW" dirty="0" err="1">
                <a:solidFill>
                  <a:schemeClr val="tx2"/>
                </a:solidFill>
              </a:rPr>
              <a:t>mteb</a:t>
            </a:r>
            <a:r>
              <a:rPr lang="en-US" altLang="zh-TW" dirty="0">
                <a:solidFill>
                  <a:schemeClr val="tx2"/>
                </a:solidFill>
              </a:rPr>
              <a:t>/leaderboard</a:t>
            </a:r>
            <a:endParaRPr lang="zh-TW" altLang="en-US" dirty="0">
              <a:solidFill>
                <a:schemeClr val="tx2"/>
              </a:solidFill>
            </a:endParaRPr>
          </a:p>
        </p:txBody>
      </p:sp>
      <p:pic>
        <p:nvPicPr>
          <p:cNvPr id="2" name="Google Shape;102;p14">
            <a:extLst>
              <a:ext uri="{FF2B5EF4-FFF2-40B4-BE49-F238E27FC236}">
                <a16:creationId xmlns:a16="http://schemas.microsoft.com/office/drawing/2014/main" id="{DA801ED0-8C2D-FF3D-AF40-2FA114A7C5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377" b="11725"/>
          <a:stretch/>
        </p:blipFill>
        <p:spPr>
          <a:xfrm>
            <a:off x="101600" y="182851"/>
            <a:ext cx="1322267" cy="107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1;p15">
            <a:extLst>
              <a:ext uri="{FF2B5EF4-FFF2-40B4-BE49-F238E27FC236}">
                <a16:creationId xmlns:a16="http://schemas.microsoft.com/office/drawing/2014/main" id="{0269F46F-EFC0-66A4-E4D4-E2B4036DD6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6733" y="101600"/>
            <a:ext cx="1103667" cy="1034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070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4"/>
          <p:cNvSpPr txBox="1">
            <a:spLocks noGrp="1"/>
          </p:cNvSpPr>
          <p:nvPr>
            <p:ph type="title"/>
          </p:nvPr>
        </p:nvSpPr>
        <p:spPr>
          <a:xfrm>
            <a:off x="415600" y="11557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707"/>
              <a:buNone/>
            </a:pPr>
            <a:r>
              <a:rPr lang="zh-TW" altLang="en-US" sz="2800" b="1" dirty="0">
                <a:solidFill>
                  <a:schemeClr val="accent1"/>
                </a:solidFill>
              </a:rPr>
              <a:t>智慧城市大型語言模型代理人系統</a:t>
            </a:r>
            <a:br>
              <a:rPr lang="en-US" altLang="zh-TW" sz="2800" b="1" dirty="0">
                <a:solidFill>
                  <a:schemeClr val="accent1"/>
                </a:solidFill>
              </a:rPr>
            </a:br>
            <a:r>
              <a:rPr lang="en-US" altLang="zh-TW" sz="2800" b="1" dirty="0">
                <a:solidFill>
                  <a:schemeClr val="accent1"/>
                </a:solidFill>
              </a:rPr>
              <a:t>API</a:t>
            </a:r>
            <a:r>
              <a:rPr lang="zh-TW" altLang="en-US" sz="2800" b="1" dirty="0">
                <a:solidFill>
                  <a:schemeClr val="accent1"/>
                </a:solidFill>
              </a:rPr>
              <a:t>串接</a:t>
            </a:r>
            <a:r>
              <a:rPr lang="en-US" altLang="zh-TW" sz="2800" b="1" dirty="0">
                <a:solidFill>
                  <a:schemeClr val="accent1"/>
                </a:solidFill>
              </a:rPr>
              <a:t>-TDX</a:t>
            </a:r>
            <a:r>
              <a:rPr lang="zh-TW" altLang="en-US" sz="2800" b="1" dirty="0">
                <a:solidFill>
                  <a:schemeClr val="accent1"/>
                </a:solidFill>
              </a:rPr>
              <a:t>運輸資料交通服務</a:t>
            </a:r>
          </a:p>
        </p:txBody>
      </p:sp>
      <p:sp>
        <p:nvSpPr>
          <p:cNvPr id="489" name="Google Shape;489;p6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4103C9-9E80-7C90-DAB9-61783DD36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885" y="1135867"/>
            <a:ext cx="7450416" cy="545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102;p14">
            <a:extLst>
              <a:ext uri="{FF2B5EF4-FFF2-40B4-BE49-F238E27FC236}">
                <a16:creationId xmlns:a16="http://schemas.microsoft.com/office/drawing/2014/main" id="{0A55DAA9-DEFD-13FC-EC08-40DFED47C0D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377" b="11725"/>
          <a:stretch/>
        </p:blipFill>
        <p:spPr>
          <a:xfrm>
            <a:off x="101600" y="182851"/>
            <a:ext cx="1322267" cy="107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1;p15">
            <a:extLst>
              <a:ext uri="{FF2B5EF4-FFF2-40B4-BE49-F238E27FC236}">
                <a16:creationId xmlns:a16="http://schemas.microsoft.com/office/drawing/2014/main" id="{DDFC3D24-937C-F767-52BE-42E150CC4A3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86733" y="101600"/>
            <a:ext cx="1103667" cy="1034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0052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187</Words>
  <Application>Microsoft Office PowerPoint</Application>
  <PresentationFormat>寬螢幕</PresentationFormat>
  <Paragraphs>47</Paragraphs>
  <Slides>10</Slides>
  <Notes>4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5" baseType="lpstr">
      <vt:lpstr>Microsoft JhengHei</vt:lpstr>
      <vt:lpstr>Calibri</vt:lpstr>
      <vt:lpstr>gg sans</vt:lpstr>
      <vt:lpstr>Arial</vt:lpstr>
      <vt:lpstr>Office 佈景主題</vt:lpstr>
      <vt:lpstr>PowerPoint 簡報</vt:lpstr>
      <vt:lpstr>PowerPoint 簡報</vt:lpstr>
      <vt:lpstr>智慧城市大型語言模型代理人系統實作圖片</vt:lpstr>
      <vt:lpstr>智慧城市大型語言模型代理人系統實作影片</vt:lpstr>
      <vt:lpstr>PowerPoint 簡報</vt:lpstr>
      <vt:lpstr>PowerPoint 簡報</vt:lpstr>
      <vt:lpstr>智慧城市大型語言模型代理人系統選用模型-Llama 3.2: 3b</vt:lpstr>
      <vt:lpstr>智慧城市大型語言模型代理人系統 RAG MTEB Leaderboard</vt:lpstr>
      <vt:lpstr>智慧城市大型語言模型代理人系統 API串接-TDX運輸資料交通服務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盧bob</dc:creator>
  <cp:lastModifiedBy>bob 盧</cp:lastModifiedBy>
  <cp:revision>68</cp:revision>
  <dcterms:modified xsi:type="dcterms:W3CDTF">2024-11-06T07:29:36Z</dcterms:modified>
</cp:coreProperties>
</file>